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notesSlides/notesSlide1.xml" ContentType="application/vnd.openxmlformats-officedocument.presentationml.notesSlide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notesSlides/notesSlide2.xml" ContentType="application/vnd.openxmlformats-officedocument.presentationml.notesSlide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notesSlides/notesSlide3.xml" ContentType="application/vnd.openxmlformats-officedocument.presentationml.notesSlide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notesSlides/notesSlide4.xml" ContentType="application/vnd.openxmlformats-officedocument.presentationml.notesSlide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notesSlides/notesSlide5.xml" ContentType="application/vnd.openxmlformats-officedocument.presentationml.notesSlide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notesSlides/notesSlide6.xml" ContentType="application/vnd.openxmlformats-officedocument.presentationml.notesSlide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notesSlides/notesSlide7.xml" ContentType="application/vnd.openxmlformats-officedocument.presentationml.notesSlide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notesSlides/notesSlide8.xml" ContentType="application/vnd.openxmlformats-officedocument.presentationml.notesSlide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notesSlides/notesSlide9.xml" ContentType="application/vnd.openxmlformats-officedocument.presentationml.notesSlide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notesSlides/notesSlide10.xml" ContentType="application/vnd.openxmlformats-officedocument.presentationml.notesSlide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8" r:id="rId2"/>
    <p:sldId id="256" r:id="rId3"/>
    <p:sldId id="257" r:id="rId4"/>
    <p:sldId id="266" r:id="rId5"/>
    <p:sldId id="261" r:id="rId6"/>
    <p:sldId id="262" r:id="rId7"/>
    <p:sldId id="263" r:id="rId8"/>
    <p:sldId id="264" r:id="rId9"/>
    <p:sldId id="265" r:id="rId10"/>
    <p:sldId id="260" r:id="rId11"/>
    <p:sldId id="259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37F34"/>
    <a:srgbClr val="FA9451"/>
    <a:srgbClr val="D16309"/>
    <a:srgbClr val="BB4B00"/>
    <a:srgbClr val="AE4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59" d="100"/>
          <a:sy n="159" d="100"/>
        </p:scale>
        <p:origin x="-24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8DF98D-BABD-C24D-97B5-B0DD1CB07F95}" type="datetimeFigureOut">
              <a:rPr lang="en-US" smtClean="0"/>
              <a:pPr/>
              <a:t>12/15/2011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CD64EF-CBAD-AD48-88A5-70396EA7D08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216776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6BD68E-0A37-BC4B-86C2-AB193D56C553}" type="datetimeFigureOut">
              <a:rPr lang="en-US" smtClean="0"/>
              <a:pPr/>
              <a:t>12/15/2011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D778B4-8250-3745-91CA-F53ADD91A7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780366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D778B4-8250-3745-91CA-F53ADD91A73D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D778B4-8250-3745-91CA-F53ADD91A73D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D778B4-8250-3745-91CA-F53ADD91A73D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D778B4-8250-3745-91CA-F53ADD91A73D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D778B4-8250-3745-91CA-F53ADD91A73D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D778B4-8250-3745-91CA-F53ADD91A73D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D778B4-8250-3745-91CA-F53ADD91A73D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D778B4-8250-3745-91CA-F53ADD91A73D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D778B4-8250-3745-91CA-F53ADD91A73D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D778B4-8250-3745-91CA-F53ADD91A73D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D778B4-8250-3745-91CA-F53ADD91A73D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tags" Target="../tags/tag10.xml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2.xml"/><Relationship Id="rId4" Type="http://schemas.openxmlformats.org/officeDocument/2006/relationships/tags" Target="../tags/tag1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tags" Target="../tags/tag58.xml"/><Relationship Id="rId2" Type="http://schemas.openxmlformats.org/officeDocument/2006/relationships/tags" Target="../tags/tag57.xml"/><Relationship Id="rId1" Type="http://schemas.openxmlformats.org/officeDocument/2006/relationships/tags" Target="../tags/tag56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60.xml"/><Relationship Id="rId4" Type="http://schemas.openxmlformats.org/officeDocument/2006/relationships/tags" Target="../tags/tag59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tags" Target="../tags/tag63.xml"/><Relationship Id="rId2" Type="http://schemas.openxmlformats.org/officeDocument/2006/relationships/tags" Target="../tags/tag62.xml"/><Relationship Id="rId1" Type="http://schemas.openxmlformats.org/officeDocument/2006/relationships/tags" Target="../tags/tag61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65.xml"/><Relationship Id="rId4" Type="http://schemas.openxmlformats.org/officeDocument/2006/relationships/tags" Target="../tags/tag64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tags" Target="../tags/tag15.xml"/><Relationship Id="rId2" Type="http://schemas.openxmlformats.org/officeDocument/2006/relationships/tags" Target="../tags/tag14.xml"/><Relationship Id="rId1" Type="http://schemas.openxmlformats.org/officeDocument/2006/relationships/tags" Target="../tags/tag13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7.xml"/><Relationship Id="rId4" Type="http://schemas.openxmlformats.org/officeDocument/2006/relationships/tags" Target="../tags/tag16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tags" Target="../tags/tag20.xml"/><Relationship Id="rId2" Type="http://schemas.openxmlformats.org/officeDocument/2006/relationships/tags" Target="../tags/tag19.xml"/><Relationship Id="rId1" Type="http://schemas.openxmlformats.org/officeDocument/2006/relationships/tags" Target="../tags/tag18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22.xml"/><Relationship Id="rId4" Type="http://schemas.openxmlformats.org/officeDocument/2006/relationships/tags" Target="../tags/tag2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tags" Target="../tags/tag25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24.xml"/><Relationship Id="rId1" Type="http://schemas.openxmlformats.org/officeDocument/2006/relationships/tags" Target="../tags/tag23.xml"/><Relationship Id="rId6" Type="http://schemas.openxmlformats.org/officeDocument/2006/relationships/tags" Target="../tags/tag28.xml"/><Relationship Id="rId5" Type="http://schemas.openxmlformats.org/officeDocument/2006/relationships/tags" Target="../tags/tag27.xml"/><Relationship Id="rId4" Type="http://schemas.openxmlformats.org/officeDocument/2006/relationships/tags" Target="../tags/tag26.xml"/></Relationships>
</file>

<file path=ppt/slideLayouts/_rels/slideLayout5.xml.rels><?xml version="1.0" encoding="UTF-8" standalone="yes"?>
<Relationships xmlns="http://schemas.openxmlformats.org/package/2006/relationships"><Relationship Id="rId8" Type="http://schemas.openxmlformats.org/officeDocument/2006/relationships/tags" Target="../tags/tag36.xml"/><Relationship Id="rId3" Type="http://schemas.openxmlformats.org/officeDocument/2006/relationships/tags" Target="../tags/tag31.xml"/><Relationship Id="rId7" Type="http://schemas.openxmlformats.org/officeDocument/2006/relationships/tags" Target="../tags/tag35.xml"/><Relationship Id="rId2" Type="http://schemas.openxmlformats.org/officeDocument/2006/relationships/tags" Target="../tags/tag30.xml"/><Relationship Id="rId1" Type="http://schemas.openxmlformats.org/officeDocument/2006/relationships/tags" Target="../tags/tag29.xml"/><Relationship Id="rId6" Type="http://schemas.openxmlformats.org/officeDocument/2006/relationships/tags" Target="../tags/tag34.xml"/><Relationship Id="rId5" Type="http://schemas.openxmlformats.org/officeDocument/2006/relationships/tags" Target="../tags/tag33.xml"/><Relationship Id="rId4" Type="http://schemas.openxmlformats.org/officeDocument/2006/relationships/tags" Target="../tags/tag32.xml"/><Relationship Id="rId9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tags" Target="../tags/tag39.xml"/><Relationship Id="rId2" Type="http://schemas.openxmlformats.org/officeDocument/2006/relationships/tags" Target="../tags/tag38.xml"/><Relationship Id="rId1" Type="http://schemas.openxmlformats.org/officeDocument/2006/relationships/tags" Target="../tags/tag37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40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tags" Target="../tags/tag43.xml"/><Relationship Id="rId2" Type="http://schemas.openxmlformats.org/officeDocument/2006/relationships/tags" Target="../tags/tag42.xml"/><Relationship Id="rId1" Type="http://schemas.openxmlformats.org/officeDocument/2006/relationships/tags" Target="../tags/tag41.xml"/><Relationship Id="rId4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tags" Target="../tags/tag46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45.xml"/><Relationship Id="rId1" Type="http://schemas.openxmlformats.org/officeDocument/2006/relationships/tags" Target="../tags/tag44.xml"/><Relationship Id="rId6" Type="http://schemas.openxmlformats.org/officeDocument/2006/relationships/tags" Target="../tags/tag49.xml"/><Relationship Id="rId5" Type="http://schemas.openxmlformats.org/officeDocument/2006/relationships/tags" Target="../tags/tag48.xml"/><Relationship Id="rId4" Type="http://schemas.openxmlformats.org/officeDocument/2006/relationships/tags" Target="../tags/tag47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tags" Target="../tags/tag52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51.xml"/><Relationship Id="rId1" Type="http://schemas.openxmlformats.org/officeDocument/2006/relationships/tags" Target="../tags/tag50.xml"/><Relationship Id="rId6" Type="http://schemas.openxmlformats.org/officeDocument/2006/relationships/tags" Target="../tags/tag55.xml"/><Relationship Id="rId5" Type="http://schemas.openxmlformats.org/officeDocument/2006/relationships/tags" Target="../tags/tag54.xml"/><Relationship Id="rId4" Type="http://schemas.openxmlformats.org/officeDocument/2006/relationships/tags" Target="../tags/tag5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37F112C2-A2DB-5A49-8360-48EB8430E895}" type="datetime3">
              <a:rPr lang="en-US" smtClean="0"/>
              <a:pPr/>
              <a:t>15 December 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A7344AE0-6AB3-C54F-B8ED-E1F5E283BA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  <p:custDataLst>
              <p:tags r:id="rId2"/>
            </p:custDataLst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24CD1FD0-288D-3E4C-A838-931BE367F274}" type="datetime3">
              <a:rPr lang="en-US" smtClean="0"/>
              <a:pPr/>
              <a:t>15 December 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A7344AE0-6AB3-C54F-B8ED-E1F5E283BA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  <p:custDataLst>
              <p:tags r:id="rId1"/>
            </p:custDataLst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  <p:custDataLst>
              <p:tags r:id="rId2"/>
            </p:custDataLst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E34E97DE-831B-B24D-A6BD-7C3F28A163EE}" type="datetime3">
              <a:rPr lang="en-US" smtClean="0"/>
              <a:pPr/>
              <a:t>15 December 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A7344AE0-6AB3-C54F-B8ED-E1F5E283BA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EF760712-D018-774E-9FB2-B4EC7090B7C5}" type="datetime3">
              <a:rPr lang="en-US" smtClean="0"/>
              <a:pPr/>
              <a:t>15 December 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A7344AE0-6AB3-C54F-B8ED-E1F5E283BA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429A40B2-6F58-B843-8331-D1468D4AE0F9}" type="datetime3">
              <a:rPr lang="en-US" smtClean="0"/>
              <a:pPr/>
              <a:t>15 December 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A7344AE0-6AB3-C54F-B8ED-E1F5E283BA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CFADD917-61BD-1949-A2F1-1C009B473D9A}" type="datetime3">
              <a:rPr lang="en-US" smtClean="0"/>
              <a:pPr/>
              <a:t>15 December 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A7344AE0-6AB3-C54F-B8ED-E1F5E283BA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  <p:custDataLst>
              <p:tags r:id="rId4"/>
            </p:custDataLst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  <p:custDataLst>
              <p:tags r:id="rId5"/>
            </p:custDataLst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/>
          <a:lstStyle/>
          <a:p>
            <a:fld id="{52A8A230-B54A-B945-A117-D46BE058BB83}" type="datetime3">
              <a:rPr lang="en-US" smtClean="0"/>
              <a:pPr/>
              <a:t>15 December 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/>
          <a:p>
            <a:fld id="{A7344AE0-6AB3-C54F-B8ED-E1F5E283BA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E7C3B2A5-AB57-5549-A2BD-1355D6E0A998}" type="datetime3">
              <a:rPr lang="en-US" smtClean="0"/>
              <a:pPr/>
              <a:t>15 December 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A7344AE0-6AB3-C54F-B8ED-E1F5E283BA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D3C0E58A-F12D-9E4C-B702-A41576007EB1}" type="datetime3">
              <a:rPr lang="en-US" smtClean="0"/>
              <a:pPr/>
              <a:t>15 December 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A7344AE0-6AB3-C54F-B8ED-E1F5E283BA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BD5E00AC-DBF6-3D4C-8D5E-E234D90ED209}" type="datetime3">
              <a:rPr lang="en-US" smtClean="0"/>
              <a:pPr/>
              <a:t>15 December 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A7344AE0-6AB3-C54F-B8ED-E1F5E283BA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E820A145-94A8-E84C-8B35-FDB5E598DDD2}" type="datetime3">
              <a:rPr lang="en-US" smtClean="0"/>
              <a:pPr/>
              <a:t>15 December 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A7344AE0-6AB3-C54F-B8ED-E1F5E283BA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1.xml"/><Relationship Id="rId18" Type="http://schemas.openxmlformats.org/officeDocument/2006/relationships/tags" Target="../tags/tag6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2.jpeg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tags" Target="../tags/tag5.xml"/><Relationship Id="rId2" Type="http://schemas.openxmlformats.org/officeDocument/2006/relationships/slideLayout" Target="../slideLayouts/slideLayout2.xml"/><Relationship Id="rId16" Type="http://schemas.openxmlformats.org/officeDocument/2006/relationships/tags" Target="../tags/tag4.xml"/><Relationship Id="rId20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ags" Target="../tags/tag3.xml"/><Relationship Id="rId10" Type="http://schemas.openxmlformats.org/officeDocument/2006/relationships/slideLayout" Target="../slideLayouts/slideLayout10.xml"/><Relationship Id="rId19" Type="http://schemas.openxmlformats.org/officeDocument/2006/relationships/tags" Target="../tags/tag7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  <p:custDataLst>
              <p:tags r:id="rId13"/>
            </p:custDataLst>
          </p:nvPr>
        </p:nvSpPr>
        <p:spPr>
          <a:xfrm>
            <a:off x="1079639" y="-1"/>
            <a:ext cx="8064361" cy="795303"/>
          </a:xfrm>
          <a:prstGeom prst="rect">
            <a:avLst/>
          </a:prstGeom>
          <a:gradFill flip="none" rotWithShape="1">
            <a:gsLst>
              <a:gs pos="0">
                <a:srgbClr val="BB4B00"/>
              </a:gs>
              <a:gs pos="100000">
                <a:srgbClr val="E37F34"/>
              </a:gs>
            </a:gsLst>
            <a:lin ang="0" scaled="1"/>
            <a:tileRect/>
          </a:gra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  <p:custDataLst>
              <p:tags r:id="rId14"/>
            </p:custDataLst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  <p:custDataLst>
              <p:tags r:id="rId15"/>
            </p:custDataLst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166BE2-6DF0-9841-9371-CF2F487F9A3A}" type="datetime3">
              <a:rPr lang="en-US" smtClean="0"/>
              <a:pPr/>
              <a:t>15 December 2011</a:t>
            </a:fld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  <p:custDataLst>
              <p:tags r:id="rId16"/>
            </p:custDataLst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  <p:custDataLst>
              <p:tags r:id="rId17"/>
            </p:custDataLst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B0A43C-4B07-C740-8E5C-A2376CD45ECD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 descr="coverbigcgis.jpeg"/>
          <p:cNvPicPr>
            <a:picLocks noChangeAspect="1"/>
          </p:cNvPicPr>
          <p:nvPr userDrawn="1">
            <p:custDataLst>
              <p:tags r:id="rId18"/>
            </p:custDataLst>
          </p:nvPr>
        </p:nvPicPr>
        <p:blipFill>
          <a:blip r:embed="rId20"/>
          <a:stretch>
            <a:fillRect/>
          </a:stretch>
        </p:blipFill>
        <p:spPr>
          <a:xfrm>
            <a:off x="2" y="-8466"/>
            <a:ext cx="1079637" cy="815468"/>
          </a:xfrm>
          <a:prstGeom prst="rect">
            <a:avLst/>
          </a:prstGeom>
        </p:spPr>
      </p:pic>
      <p:pic>
        <p:nvPicPr>
          <p:cNvPr id="10" name="Picture 9" descr="392927_300.jpeg"/>
          <p:cNvPicPr>
            <a:picLocks noChangeAspect="1"/>
          </p:cNvPicPr>
          <p:nvPr userDrawn="1">
            <p:custDataLst>
              <p:tags r:id="rId19"/>
            </p:custDataLst>
          </p:nvPr>
        </p:nvPicPr>
        <p:blipFill>
          <a:blip r:embed="rId21"/>
          <a:stretch>
            <a:fillRect/>
          </a:stretch>
        </p:blipFill>
        <p:spPr>
          <a:xfrm>
            <a:off x="4370823" y="6346039"/>
            <a:ext cx="365125" cy="36512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68.xml"/><Relationship Id="rId2" Type="http://schemas.openxmlformats.org/officeDocument/2006/relationships/tags" Target="../tags/tag67.xml"/><Relationship Id="rId1" Type="http://schemas.openxmlformats.org/officeDocument/2006/relationships/tags" Target="../tags/tag66.xml"/><Relationship Id="rId6" Type="http://schemas.openxmlformats.org/officeDocument/2006/relationships/notesSlide" Target="../notesSlides/notesSlide1.xml"/><Relationship Id="rId5" Type="http://schemas.openxmlformats.org/officeDocument/2006/relationships/slideLayout" Target="../slideLayouts/slideLayout1.xml"/><Relationship Id="rId4" Type="http://schemas.openxmlformats.org/officeDocument/2006/relationships/tags" Target="../tags/tag69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tags" Target="../tags/tag108.xml"/><Relationship Id="rId2" Type="http://schemas.openxmlformats.org/officeDocument/2006/relationships/tags" Target="../tags/tag107.xml"/><Relationship Id="rId1" Type="http://schemas.openxmlformats.org/officeDocument/2006/relationships/tags" Target="../tags/tag106.xml"/><Relationship Id="rId6" Type="http://schemas.openxmlformats.org/officeDocument/2006/relationships/notesSlide" Target="../notesSlides/notesSlide10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09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tags" Target="../tags/tag117.xml"/><Relationship Id="rId13" Type="http://schemas.openxmlformats.org/officeDocument/2006/relationships/slideLayout" Target="../slideLayouts/slideLayout6.xml"/><Relationship Id="rId3" Type="http://schemas.openxmlformats.org/officeDocument/2006/relationships/tags" Target="../tags/tag112.xml"/><Relationship Id="rId7" Type="http://schemas.openxmlformats.org/officeDocument/2006/relationships/tags" Target="../tags/tag116.xml"/><Relationship Id="rId12" Type="http://schemas.openxmlformats.org/officeDocument/2006/relationships/tags" Target="../tags/tag121.xml"/><Relationship Id="rId2" Type="http://schemas.openxmlformats.org/officeDocument/2006/relationships/tags" Target="../tags/tag111.xml"/><Relationship Id="rId1" Type="http://schemas.openxmlformats.org/officeDocument/2006/relationships/tags" Target="../tags/tag110.xml"/><Relationship Id="rId6" Type="http://schemas.openxmlformats.org/officeDocument/2006/relationships/tags" Target="../tags/tag115.xml"/><Relationship Id="rId11" Type="http://schemas.openxmlformats.org/officeDocument/2006/relationships/tags" Target="../tags/tag120.xml"/><Relationship Id="rId5" Type="http://schemas.openxmlformats.org/officeDocument/2006/relationships/tags" Target="../tags/tag114.xml"/><Relationship Id="rId10" Type="http://schemas.openxmlformats.org/officeDocument/2006/relationships/tags" Target="../tags/tag119.xml"/><Relationship Id="rId4" Type="http://schemas.openxmlformats.org/officeDocument/2006/relationships/tags" Target="../tags/tag113.xml"/><Relationship Id="rId9" Type="http://schemas.openxmlformats.org/officeDocument/2006/relationships/tags" Target="../tags/tag118.xml"/><Relationship Id="rId14" Type="http://schemas.openxmlformats.org/officeDocument/2006/relationships/notesSlide" Target="../notesSlides/notesSlide1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72.xml"/><Relationship Id="rId2" Type="http://schemas.openxmlformats.org/officeDocument/2006/relationships/tags" Target="../tags/tag71.xml"/><Relationship Id="rId1" Type="http://schemas.openxmlformats.org/officeDocument/2006/relationships/tags" Target="../tags/tag70.xml"/><Relationship Id="rId6" Type="http://schemas.openxmlformats.org/officeDocument/2006/relationships/notesSlide" Target="../notesSlides/notesSlide2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7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76.xml"/><Relationship Id="rId2" Type="http://schemas.openxmlformats.org/officeDocument/2006/relationships/tags" Target="../tags/tag75.xml"/><Relationship Id="rId1" Type="http://schemas.openxmlformats.org/officeDocument/2006/relationships/tags" Target="../tags/tag74.xml"/><Relationship Id="rId6" Type="http://schemas.openxmlformats.org/officeDocument/2006/relationships/notesSlide" Target="../notesSlides/notesSlide3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7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80.xml"/><Relationship Id="rId2" Type="http://schemas.openxmlformats.org/officeDocument/2006/relationships/tags" Target="../tags/tag79.xml"/><Relationship Id="rId1" Type="http://schemas.openxmlformats.org/officeDocument/2006/relationships/tags" Target="../tags/tag78.xml"/><Relationship Id="rId6" Type="http://schemas.openxmlformats.org/officeDocument/2006/relationships/notesSlide" Target="../notesSlides/notesSlide4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8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84.xml"/><Relationship Id="rId2" Type="http://schemas.openxmlformats.org/officeDocument/2006/relationships/tags" Target="../tags/tag83.xml"/><Relationship Id="rId1" Type="http://schemas.openxmlformats.org/officeDocument/2006/relationships/tags" Target="../tags/tag82.xml"/><Relationship Id="rId6" Type="http://schemas.openxmlformats.org/officeDocument/2006/relationships/notesSlide" Target="../notesSlides/notesSlide5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85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tags" Target="../tags/tag88.xml"/><Relationship Id="rId7" Type="http://schemas.openxmlformats.org/officeDocument/2006/relationships/notesSlide" Target="../notesSlides/notesSlide6.xml"/><Relationship Id="rId2" Type="http://schemas.openxmlformats.org/officeDocument/2006/relationships/tags" Target="../tags/tag87.xml"/><Relationship Id="rId1" Type="http://schemas.openxmlformats.org/officeDocument/2006/relationships/tags" Target="../tags/tag86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90.xml"/><Relationship Id="rId4" Type="http://schemas.openxmlformats.org/officeDocument/2006/relationships/tags" Target="../tags/tag89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tags" Target="../tags/tag93.xml"/><Relationship Id="rId7" Type="http://schemas.openxmlformats.org/officeDocument/2006/relationships/notesSlide" Target="../notesSlides/notesSlide7.xml"/><Relationship Id="rId2" Type="http://schemas.openxmlformats.org/officeDocument/2006/relationships/tags" Target="../tags/tag92.xml"/><Relationship Id="rId1" Type="http://schemas.openxmlformats.org/officeDocument/2006/relationships/tags" Target="../tags/tag91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95.xml"/><Relationship Id="rId4" Type="http://schemas.openxmlformats.org/officeDocument/2006/relationships/tags" Target="../tags/tag9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98.xml"/><Relationship Id="rId2" Type="http://schemas.openxmlformats.org/officeDocument/2006/relationships/tags" Target="../tags/tag97.xml"/><Relationship Id="rId1" Type="http://schemas.openxmlformats.org/officeDocument/2006/relationships/tags" Target="../tags/tag96.xml"/><Relationship Id="rId6" Type="http://schemas.openxmlformats.org/officeDocument/2006/relationships/notesSlide" Target="../notesSlides/notesSlide8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99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9.xml"/><Relationship Id="rId3" Type="http://schemas.openxmlformats.org/officeDocument/2006/relationships/tags" Target="../tags/tag102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101.xml"/><Relationship Id="rId1" Type="http://schemas.openxmlformats.org/officeDocument/2006/relationships/tags" Target="../tags/tag100.xml"/><Relationship Id="rId6" Type="http://schemas.openxmlformats.org/officeDocument/2006/relationships/tags" Target="../tags/tag105.xml"/><Relationship Id="rId5" Type="http://schemas.openxmlformats.org/officeDocument/2006/relationships/tags" Target="../tags/tag104.xml"/><Relationship Id="rId4" Type="http://schemas.openxmlformats.org/officeDocument/2006/relationships/tags" Target="../tags/tag103.xml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5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The Institute of Quantitative Social Science</a:t>
            </a:r>
            <a:endParaRPr lang="en-US" dirty="0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en-US" dirty="0" smtClean="0"/>
              <a:t>Gary King</a:t>
            </a:r>
            <a:endParaRPr lang="en-US" dirty="0"/>
          </a:p>
        </p:txBody>
      </p:sp>
      <p:sp>
        <p:nvSpPr>
          <p:cNvPr id="18" name="TextBox 17"/>
          <p:cNvSpPr txBox="1"/>
          <p:nvPr>
            <p:custDataLst>
              <p:tags r:id="rId4"/>
            </p:custDataLst>
          </p:nvPr>
        </p:nvSpPr>
        <p:spPr>
          <a:xfrm>
            <a:off x="0" y="0"/>
            <a:ext cx="1175512" cy="99973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Grants Administration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  <p:custDataLst>
              <p:tags r:id="rId3"/>
            </p:custDataLst>
          </p:nvPr>
        </p:nvSpPr>
        <p:spPr/>
        <p:txBody>
          <a:bodyPr>
            <a:normAutofit/>
          </a:bodyPr>
          <a:lstStyle/>
          <a:p>
            <a:pPr>
              <a:buClr>
                <a:srgbClr val="E37F34"/>
              </a:buClr>
              <a:buFont typeface="Wingdings" pitchFamily="2" charset="2"/>
              <a:buChar char="§"/>
            </a:pPr>
            <a:r>
              <a:rPr lang="en-US" dirty="0" smtClean="0"/>
              <a:t>37 active grants</a:t>
            </a:r>
          </a:p>
          <a:p>
            <a:pPr>
              <a:buClr>
                <a:srgbClr val="E37F34"/>
              </a:buClr>
              <a:buFont typeface="Wingdings" pitchFamily="2" charset="2"/>
              <a:buChar char="§"/>
            </a:pPr>
            <a:r>
              <a:rPr lang="en-US" dirty="0" smtClean="0"/>
              <a:t>30 – 40 proposals submitted annually</a:t>
            </a:r>
          </a:p>
          <a:p>
            <a:pPr>
              <a:buClr>
                <a:srgbClr val="E37F34"/>
              </a:buClr>
              <a:buFont typeface="Wingdings" pitchFamily="2" charset="2"/>
              <a:buChar char="§"/>
            </a:pPr>
            <a:r>
              <a:rPr lang="en-US" dirty="0" smtClean="0"/>
              <a:t>Pre- and post-award support</a:t>
            </a:r>
          </a:p>
          <a:p>
            <a:pPr>
              <a:buClr>
                <a:srgbClr val="E37F34"/>
              </a:buClr>
              <a:buFont typeface="Wingdings" pitchFamily="2" charset="2"/>
              <a:buChar char="§"/>
            </a:pPr>
            <a:r>
              <a:rPr lang="en-US" dirty="0" smtClean="0"/>
              <a:t>Working closely with department staff</a:t>
            </a:r>
          </a:p>
          <a:p>
            <a:pPr>
              <a:buClr>
                <a:srgbClr val="E37F34"/>
              </a:buClr>
              <a:buFont typeface="Wingdings" pitchFamily="2" charset="2"/>
              <a:buChar char="§"/>
            </a:pPr>
            <a:r>
              <a:rPr lang="en-US" dirty="0" smtClean="0"/>
              <a:t>Social scientists from FAS and other schools </a:t>
            </a:r>
            <a:r>
              <a:rPr lang="en-US" i="1" dirty="0" smtClean="0">
                <a:solidFill>
                  <a:srgbClr val="FF0000"/>
                </a:solidFill>
              </a:rPr>
              <a:t>come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for help &amp; </a:t>
            </a:r>
            <a:r>
              <a:rPr lang="en-US" i="1" dirty="0" smtClean="0">
                <a:solidFill>
                  <a:srgbClr val="FF0000"/>
                </a:solidFill>
              </a:rPr>
              <a:t>stay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to interact on research &amp; </a:t>
            </a:r>
            <a:r>
              <a:rPr lang="en-US" dirty="0" err="1" smtClean="0"/>
              <a:t>teachng</a:t>
            </a:r>
            <a:endParaRPr lang="en-US" dirty="0" smtClean="0"/>
          </a:p>
          <a:p>
            <a:pPr>
              <a:buClr>
                <a:srgbClr val="E37F34"/>
              </a:buClr>
              <a:buFont typeface="Wingdings" pitchFamily="2" charset="2"/>
              <a:buChar char="§"/>
            </a:pPr>
            <a:endParaRPr lang="en-US" dirty="0" smtClean="0"/>
          </a:p>
          <a:p>
            <a:pPr>
              <a:buClr>
                <a:srgbClr val="E37F34"/>
              </a:buClr>
              <a:buFont typeface="Wingdings" pitchFamily="2" charset="2"/>
              <a:buChar char="§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A7344AE0-6AB3-C54F-B8ED-E1F5E283BAE5}" type="slidenum">
              <a:rPr lang="en-US" smtClean="0"/>
              <a:pPr/>
              <a:t>10</a:t>
            </a:fld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IQSS Activities Build a Community of Scholars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A7344AE0-6AB3-C54F-B8ED-E1F5E283BAE5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10" name="TextBox 9"/>
          <p:cNvSpPr txBox="1"/>
          <p:nvPr>
            <p:custDataLst>
              <p:tags r:id="rId4"/>
            </p:custDataLst>
          </p:nvPr>
        </p:nvSpPr>
        <p:spPr>
          <a:xfrm>
            <a:off x="2837445" y="970290"/>
            <a:ext cx="3877985" cy="9233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b="1" dirty="0" smtClean="0"/>
              <a:t>Administrative Services</a:t>
            </a:r>
          </a:p>
          <a:p>
            <a:pPr>
              <a:buFont typeface="Arial"/>
              <a:buChar char="•"/>
            </a:pPr>
            <a:r>
              <a:rPr lang="en-US" dirty="0" smtClean="0"/>
              <a:t> Support for PIs, Programs and Centers</a:t>
            </a:r>
          </a:p>
          <a:p>
            <a:pPr>
              <a:buFont typeface="Arial"/>
              <a:buChar char="•"/>
            </a:pPr>
            <a:r>
              <a:rPr lang="en-US" dirty="0" smtClean="0"/>
              <a:t> Sponsored Research Administration</a:t>
            </a:r>
            <a:endParaRPr lang="en-US" dirty="0"/>
          </a:p>
        </p:txBody>
      </p:sp>
      <p:sp>
        <p:nvSpPr>
          <p:cNvPr id="11" name="TextBox 10"/>
          <p:cNvSpPr txBox="1"/>
          <p:nvPr>
            <p:custDataLst>
              <p:tags r:id="rId5"/>
            </p:custDataLst>
          </p:nvPr>
        </p:nvSpPr>
        <p:spPr>
          <a:xfrm>
            <a:off x="6132720" y="2199604"/>
            <a:ext cx="2797290" cy="313932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b="1" dirty="0" smtClean="0"/>
              <a:t>Technology </a:t>
            </a:r>
            <a:r>
              <a:rPr lang="en-US" b="1" i="1" dirty="0" smtClean="0"/>
              <a:t>Services</a:t>
            </a:r>
          </a:p>
          <a:p>
            <a:pPr>
              <a:buFont typeface="Arial"/>
              <a:buChar char="•"/>
            </a:pPr>
            <a:r>
              <a:rPr lang="en-US" dirty="0" smtClean="0"/>
              <a:t> Research and Technology Consultants</a:t>
            </a:r>
          </a:p>
          <a:p>
            <a:pPr>
              <a:buFont typeface="Arial"/>
              <a:buChar char="•"/>
            </a:pPr>
            <a:r>
              <a:rPr lang="en-US" dirty="0" smtClean="0"/>
              <a:t> Technical Training</a:t>
            </a:r>
          </a:p>
          <a:p>
            <a:pPr>
              <a:buFont typeface="Arial"/>
              <a:buChar char="•"/>
            </a:pPr>
            <a:r>
              <a:rPr lang="en-US" dirty="0" smtClean="0"/>
              <a:t> Research Computing Environment (RCE)</a:t>
            </a:r>
          </a:p>
          <a:p>
            <a:pPr>
              <a:buFont typeface="Arial"/>
              <a:buChar char="•"/>
            </a:pPr>
            <a:r>
              <a:rPr lang="en-US" dirty="0" smtClean="0"/>
              <a:t> Repository for Social Science Data (</a:t>
            </a:r>
            <a:r>
              <a:rPr lang="en-US" dirty="0" err="1" smtClean="0"/>
              <a:t>Dataverse</a:t>
            </a:r>
            <a:r>
              <a:rPr lang="en-US" dirty="0" smtClean="0"/>
              <a:t>)</a:t>
            </a:r>
          </a:p>
          <a:p>
            <a:pPr>
              <a:buFont typeface="Arial"/>
              <a:buChar char="•"/>
            </a:pPr>
            <a:r>
              <a:rPr lang="en-US" dirty="0" smtClean="0"/>
              <a:t> Faculty Web Sites (</a:t>
            </a:r>
            <a:r>
              <a:rPr lang="en-US" dirty="0" err="1" smtClean="0"/>
              <a:t>OpenScholar</a:t>
            </a:r>
            <a:r>
              <a:rPr lang="en-US" dirty="0" smtClean="0"/>
              <a:t>)</a:t>
            </a:r>
          </a:p>
          <a:p>
            <a:pPr>
              <a:buFont typeface="Arial"/>
              <a:buChar char="•"/>
            </a:pPr>
            <a:endParaRPr lang="en-US" dirty="0"/>
          </a:p>
        </p:txBody>
      </p:sp>
      <p:sp>
        <p:nvSpPr>
          <p:cNvPr id="12" name="TextBox 11"/>
          <p:cNvSpPr txBox="1"/>
          <p:nvPr>
            <p:custDataLst>
              <p:tags r:id="rId6"/>
            </p:custDataLst>
          </p:nvPr>
        </p:nvSpPr>
        <p:spPr>
          <a:xfrm>
            <a:off x="3234187" y="4696593"/>
            <a:ext cx="3013091" cy="175432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b="1" dirty="0" smtClean="0"/>
              <a:t>Technology </a:t>
            </a:r>
            <a:r>
              <a:rPr lang="en-US" b="1" i="1" dirty="0" smtClean="0"/>
              <a:t>Development</a:t>
            </a:r>
          </a:p>
          <a:p>
            <a:pPr>
              <a:buFont typeface="Arial"/>
              <a:buChar char="•"/>
            </a:pPr>
            <a:r>
              <a:rPr lang="en-US" dirty="0" smtClean="0"/>
              <a:t> </a:t>
            </a:r>
            <a:r>
              <a:rPr lang="en-US" dirty="0" err="1" smtClean="0"/>
              <a:t>OpenScholar</a:t>
            </a:r>
            <a:endParaRPr lang="en-US" dirty="0" smtClean="0"/>
          </a:p>
          <a:p>
            <a:pPr>
              <a:buFont typeface="Arial"/>
              <a:buChar char="•"/>
            </a:pPr>
            <a:r>
              <a:rPr lang="en-US" dirty="0" smtClean="0"/>
              <a:t> </a:t>
            </a:r>
            <a:r>
              <a:rPr lang="en-US" dirty="0" err="1" smtClean="0"/>
              <a:t>Dataverse</a:t>
            </a:r>
            <a:r>
              <a:rPr lang="en-US" dirty="0" smtClean="0"/>
              <a:t> Network</a:t>
            </a:r>
          </a:p>
          <a:p>
            <a:pPr>
              <a:buFont typeface="Arial"/>
              <a:buChar char="•"/>
            </a:pPr>
            <a:r>
              <a:rPr lang="en-US" dirty="0" smtClean="0"/>
              <a:t> </a:t>
            </a:r>
            <a:r>
              <a:rPr lang="en-US" dirty="0" err="1" smtClean="0"/>
              <a:t>Zelig</a:t>
            </a:r>
            <a:endParaRPr lang="en-US" dirty="0" smtClean="0"/>
          </a:p>
          <a:p>
            <a:pPr>
              <a:buFont typeface="Arial"/>
              <a:buChar char="•"/>
            </a:pPr>
            <a:r>
              <a:rPr lang="en-US" dirty="0" smtClean="0"/>
              <a:t> Text Clustering Tool</a:t>
            </a:r>
          </a:p>
          <a:p>
            <a:pPr>
              <a:buFont typeface="Arial"/>
              <a:buChar char="•"/>
            </a:pPr>
            <a:r>
              <a:rPr lang="en-US" dirty="0" smtClean="0"/>
              <a:t> Research Computing </a:t>
            </a:r>
            <a:endParaRPr lang="en-US" dirty="0"/>
          </a:p>
        </p:txBody>
      </p:sp>
      <p:sp>
        <p:nvSpPr>
          <p:cNvPr id="13" name="TextBox 12"/>
          <p:cNvSpPr txBox="1"/>
          <p:nvPr>
            <p:custDataLst>
              <p:tags r:id="rId7"/>
            </p:custDataLst>
          </p:nvPr>
        </p:nvSpPr>
        <p:spPr>
          <a:xfrm>
            <a:off x="0" y="2483920"/>
            <a:ext cx="3234187" cy="313932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b="1" dirty="0" smtClean="0"/>
              <a:t>Research/Affiliated Programs</a:t>
            </a:r>
          </a:p>
          <a:p>
            <a:pPr>
              <a:buFont typeface="Arial"/>
              <a:buChar char="•"/>
            </a:pPr>
            <a:r>
              <a:rPr lang="en-US" dirty="0" smtClean="0"/>
              <a:t> Center for Geographic Analysis</a:t>
            </a:r>
          </a:p>
          <a:p>
            <a:pPr>
              <a:buFont typeface="Arial"/>
              <a:buChar char="•"/>
            </a:pPr>
            <a:r>
              <a:rPr lang="en-US" dirty="0" smtClean="0"/>
              <a:t> Program on Survey Research</a:t>
            </a:r>
          </a:p>
          <a:p>
            <a:pPr>
              <a:buFont typeface="Arial"/>
              <a:buChar char="•"/>
            </a:pPr>
            <a:r>
              <a:rPr lang="en-US" dirty="0" smtClean="0"/>
              <a:t> Program on Text Research</a:t>
            </a:r>
          </a:p>
          <a:p>
            <a:pPr>
              <a:buFont typeface="Arial"/>
              <a:buChar char="•"/>
            </a:pPr>
            <a:r>
              <a:rPr lang="en-US" dirty="0" smtClean="0"/>
              <a:t> RWJS in Health Policy Research</a:t>
            </a:r>
          </a:p>
          <a:p>
            <a:pPr>
              <a:buFont typeface="Arial"/>
              <a:buChar char="•"/>
            </a:pPr>
            <a:r>
              <a:rPr lang="en-US" dirty="0" smtClean="0"/>
              <a:t> Positive Political Economy</a:t>
            </a:r>
          </a:p>
          <a:p>
            <a:pPr>
              <a:buFont typeface="Arial"/>
              <a:buChar char="•"/>
            </a:pPr>
            <a:r>
              <a:rPr lang="en-US" dirty="0" smtClean="0"/>
              <a:t> Data Privacy Lab </a:t>
            </a:r>
          </a:p>
          <a:p>
            <a:pPr>
              <a:buFont typeface="Arial"/>
              <a:buChar char="•"/>
            </a:pPr>
            <a:r>
              <a:rPr lang="en-US" dirty="0" smtClean="0"/>
              <a:t> Workshops and Conferences</a:t>
            </a:r>
          </a:p>
          <a:p>
            <a:pPr>
              <a:buFont typeface="Arial"/>
              <a:buChar char="•"/>
            </a:pPr>
            <a:r>
              <a:rPr lang="en-US" dirty="0"/>
              <a:t> </a:t>
            </a:r>
            <a:r>
              <a:rPr lang="en-US" dirty="0" smtClean="0"/>
              <a:t>Program </a:t>
            </a:r>
            <a:r>
              <a:rPr lang="en-US" smtClean="0"/>
              <a:t>on Methods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20" name="Left Arrow 19"/>
          <p:cNvSpPr/>
          <p:nvPr>
            <p:custDataLst>
              <p:tags r:id="rId8"/>
            </p:custDataLst>
          </p:nvPr>
        </p:nvSpPr>
        <p:spPr>
          <a:xfrm flipH="1">
            <a:off x="2837445" y="3293777"/>
            <a:ext cx="878258" cy="475487"/>
          </a:xfrm>
          <a:prstGeom prst="leftArrow">
            <a:avLst/>
          </a:prstGeom>
          <a:gradFill>
            <a:gsLst>
              <a:gs pos="0">
                <a:schemeClr val="accent6">
                  <a:lumMod val="75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Left Arrow 20"/>
          <p:cNvSpPr/>
          <p:nvPr>
            <p:custDataLst>
              <p:tags r:id="rId9"/>
            </p:custDataLst>
          </p:nvPr>
        </p:nvSpPr>
        <p:spPr>
          <a:xfrm rot="16200000">
            <a:off x="4059939" y="2390868"/>
            <a:ext cx="867160" cy="484632"/>
          </a:xfrm>
          <a:prstGeom prst="leftArrow">
            <a:avLst/>
          </a:prstGeom>
          <a:gradFill>
            <a:gsLst>
              <a:gs pos="0">
                <a:schemeClr val="accent6">
                  <a:lumMod val="75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Left Arrow 21"/>
          <p:cNvSpPr/>
          <p:nvPr>
            <p:custDataLst>
              <p:tags r:id="rId10"/>
            </p:custDataLst>
          </p:nvPr>
        </p:nvSpPr>
        <p:spPr>
          <a:xfrm>
            <a:off x="5263058" y="3289204"/>
            <a:ext cx="886968" cy="484632"/>
          </a:xfrm>
          <a:prstGeom prst="leftArrow">
            <a:avLst/>
          </a:prstGeom>
          <a:gradFill>
            <a:gsLst>
              <a:gs pos="0">
                <a:schemeClr val="accent6">
                  <a:lumMod val="75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Left Arrow 22"/>
          <p:cNvSpPr/>
          <p:nvPr>
            <p:custDataLst>
              <p:tags r:id="rId11"/>
            </p:custDataLst>
          </p:nvPr>
        </p:nvSpPr>
        <p:spPr>
          <a:xfrm rot="5400000">
            <a:off x="4176623" y="4091947"/>
            <a:ext cx="724659" cy="484632"/>
          </a:xfrm>
          <a:prstGeom prst="leftArrow">
            <a:avLst/>
          </a:prstGeom>
          <a:gradFill>
            <a:gsLst>
              <a:gs pos="0">
                <a:schemeClr val="accent6">
                  <a:lumMod val="75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>
            <p:custDataLst>
              <p:tags r:id="rId12"/>
            </p:custDataLst>
          </p:nvPr>
        </p:nvSpPr>
        <p:spPr>
          <a:xfrm>
            <a:off x="3696849" y="3198350"/>
            <a:ext cx="166263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accent6">
                    <a:lumMod val="50000"/>
                  </a:schemeClr>
                </a:solidFill>
              </a:rPr>
              <a:t>Community &amp;</a:t>
            </a:r>
          </a:p>
          <a:p>
            <a:pPr algn="ctr"/>
            <a:r>
              <a:rPr lang="en-US" sz="2000" b="1" dirty="0" smtClean="0">
                <a:solidFill>
                  <a:schemeClr val="accent6">
                    <a:lumMod val="50000"/>
                  </a:schemeClr>
                </a:solidFill>
              </a:rPr>
              <a:t>Collaboration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Social Science Data Revolution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457200" y="1026764"/>
            <a:ext cx="8229600" cy="5281446"/>
          </a:xfrm>
        </p:spPr>
        <p:txBody>
          <a:bodyPr lIns="91440">
            <a:spAutoFit/>
          </a:bodyPr>
          <a:lstStyle/>
          <a:p>
            <a:pPr>
              <a:buClr>
                <a:srgbClr val="FF6600"/>
              </a:buClr>
              <a:buFont typeface="Wingdings" charset="2"/>
              <a:buChar char="§"/>
            </a:pPr>
            <a:r>
              <a:rPr lang="en-US" sz="2400" dirty="0" smtClean="0"/>
              <a:t>The Last 50 Years:</a:t>
            </a:r>
          </a:p>
          <a:p>
            <a:pPr lvl="1">
              <a:buClr>
                <a:srgbClr val="FF6600"/>
              </a:buClr>
              <a:buFont typeface="Wingdings" charset="2"/>
              <a:buChar char="§"/>
            </a:pPr>
            <a:r>
              <a:rPr lang="en-US" sz="1800" dirty="0" smtClean="0"/>
              <a:t>Survey research</a:t>
            </a:r>
          </a:p>
          <a:p>
            <a:pPr lvl="1">
              <a:buClr>
                <a:srgbClr val="FF6600"/>
              </a:buClr>
              <a:buFont typeface="Wingdings" charset="2"/>
              <a:buChar char="§"/>
            </a:pPr>
            <a:r>
              <a:rPr lang="en-US" sz="1800" dirty="0" smtClean="0"/>
              <a:t>Aggregate government statistics</a:t>
            </a:r>
          </a:p>
          <a:p>
            <a:pPr lvl="1">
              <a:buClr>
                <a:srgbClr val="FF6600"/>
              </a:buClr>
              <a:buFont typeface="Wingdings" charset="2"/>
              <a:buChar char="§"/>
            </a:pPr>
            <a:r>
              <a:rPr lang="en-US" sz="1800" dirty="0" smtClean="0"/>
              <a:t>In depth studies of individual places, people, or events</a:t>
            </a:r>
          </a:p>
          <a:p>
            <a:pPr>
              <a:buClr>
                <a:srgbClr val="FF6600"/>
              </a:buClr>
              <a:buFont typeface="Wingdings" charset="2"/>
              <a:buChar char="§"/>
            </a:pPr>
            <a:r>
              <a:rPr lang="en-US" sz="2400" dirty="0" smtClean="0"/>
              <a:t>The Next 50 Years: Spectacular changes due to. . .</a:t>
            </a:r>
          </a:p>
          <a:p>
            <a:pPr lvl="1">
              <a:buClr>
                <a:srgbClr val="FF6600"/>
              </a:buClr>
              <a:buFont typeface="Wingdings" charset="2"/>
              <a:buChar char="§"/>
            </a:pPr>
            <a:r>
              <a:rPr lang="en-US" sz="1800" dirty="0" smtClean="0"/>
              <a:t>Much more of the above</a:t>
            </a:r>
          </a:p>
          <a:p>
            <a:pPr lvl="1">
              <a:buClr>
                <a:srgbClr val="FF6600"/>
              </a:buClr>
              <a:buFont typeface="Wingdings" charset="2"/>
              <a:buChar char="§"/>
            </a:pPr>
            <a:r>
              <a:rPr lang="en-US" sz="1800" dirty="0" smtClean="0"/>
              <a:t>Shrinking computers &amp; the growing Internet</a:t>
            </a:r>
          </a:p>
          <a:p>
            <a:pPr lvl="1">
              <a:buClr>
                <a:srgbClr val="FF6600"/>
              </a:buClr>
              <a:buFont typeface="Wingdings" charset="2"/>
              <a:buChar char="§"/>
            </a:pPr>
            <a:r>
              <a:rPr lang="en-US" sz="1800" dirty="0"/>
              <a:t>Analogue-to-digital transformation of government </a:t>
            </a:r>
            <a:r>
              <a:rPr lang="en-US" sz="1800" dirty="0" smtClean="0"/>
              <a:t>records</a:t>
            </a:r>
          </a:p>
          <a:p>
            <a:pPr lvl="1">
              <a:buClr>
                <a:srgbClr val="FF6600"/>
              </a:buClr>
              <a:buFont typeface="Wingdings" charset="2"/>
              <a:buChar char="§"/>
            </a:pPr>
            <a:r>
              <a:rPr lang="en-US" sz="1800" dirty="0" smtClean="0"/>
              <a:t>The replication movement: academic data sharing (e.g., </a:t>
            </a:r>
            <a:r>
              <a:rPr lang="en-US" sz="1800" dirty="0" err="1" smtClean="0"/>
              <a:t>Dataverse</a:t>
            </a:r>
            <a:r>
              <a:rPr lang="en-US" sz="1800" dirty="0" smtClean="0"/>
              <a:t>)</a:t>
            </a:r>
          </a:p>
          <a:p>
            <a:pPr lvl="1">
              <a:buClr>
                <a:srgbClr val="FF6600"/>
              </a:buClr>
              <a:buFont typeface="Wingdings" charset="2"/>
              <a:buChar char="§"/>
            </a:pPr>
            <a:r>
              <a:rPr lang="en-US" sz="1800" dirty="0" smtClean="0"/>
              <a:t>Advances in methods </a:t>
            </a:r>
          </a:p>
          <a:p>
            <a:pPr lvl="1">
              <a:buClr>
                <a:srgbClr val="FF6600"/>
              </a:buClr>
              <a:buFont typeface="Wingdings" charset="2"/>
              <a:buChar char="§"/>
            </a:pPr>
            <a:r>
              <a:rPr lang="en-US" sz="1800" dirty="0" smtClean="0"/>
              <a:t>The march of quantiﬁcation: through academia, professions, government, &amp; commerce (</a:t>
            </a:r>
            <a:r>
              <a:rPr lang="en-US" sz="1800" i="1" dirty="0" err="1" smtClean="0"/>
              <a:t>MoneyBall</a:t>
            </a:r>
            <a:r>
              <a:rPr lang="en-US" sz="1800" i="1" dirty="0" smtClean="0"/>
              <a:t>, </a:t>
            </a:r>
            <a:r>
              <a:rPr lang="en-US" sz="1800" i="1" dirty="0" err="1" smtClean="0"/>
              <a:t>SuperCrunchers</a:t>
            </a:r>
            <a:r>
              <a:rPr lang="en-US" sz="1800" i="1" dirty="0" smtClean="0"/>
              <a:t>, The </a:t>
            </a:r>
            <a:r>
              <a:rPr lang="en-US" sz="1800" i="1" dirty="0" err="1" smtClean="0"/>
              <a:t>Numerati</a:t>
            </a:r>
            <a:r>
              <a:rPr lang="en-US" sz="1800" dirty="0" smtClean="0"/>
              <a:t>)</a:t>
            </a:r>
          </a:p>
          <a:p>
            <a:pPr lvl="1">
              <a:buClr>
                <a:srgbClr val="FF6600"/>
              </a:buClr>
              <a:buFont typeface="Wingdings" charset="2"/>
              <a:buChar char="§"/>
            </a:pPr>
            <a:r>
              <a:rPr lang="en-US" sz="1800" dirty="0" smtClean="0">
                <a:solidFill>
                  <a:srgbClr val="FF0000"/>
                </a:solidFill>
              </a:rPr>
              <a:t>The end of the quantitative-qualitative divide:</a:t>
            </a:r>
          </a:p>
          <a:p>
            <a:pPr lvl="2">
              <a:buClr>
                <a:srgbClr val="FF6600"/>
              </a:buClr>
              <a:buFont typeface="Wingdings" charset="2"/>
              <a:buChar char="§"/>
            </a:pPr>
            <a:r>
              <a:rPr lang="en-US" sz="1400" dirty="0" smtClean="0">
                <a:solidFill>
                  <a:srgbClr val="FF0000"/>
                </a:solidFill>
              </a:rPr>
              <a:t>Diverse perspectives remain but, with text, video, field notes etc. as data,</a:t>
            </a:r>
          </a:p>
          <a:p>
            <a:pPr lvl="2">
              <a:buClr>
                <a:srgbClr val="FF6600"/>
              </a:buClr>
              <a:buFont typeface="Wingdings" charset="2"/>
              <a:buChar char="§"/>
            </a:pPr>
            <a:r>
              <a:rPr lang="en-US" sz="1400" dirty="0" smtClean="0">
                <a:solidFill>
                  <a:srgbClr val="FF0000"/>
                </a:solidFill>
              </a:rPr>
              <a:t>We now all benefit from the same technologies</a:t>
            </a:r>
          </a:p>
          <a:p>
            <a:pPr lvl="2">
              <a:buClr>
                <a:srgbClr val="FF6600"/>
              </a:buClr>
              <a:buFont typeface="Wingdings" charset="2"/>
              <a:buChar char="§"/>
            </a:pPr>
            <a:r>
              <a:rPr lang="en-US" sz="1400" dirty="0" smtClean="0">
                <a:solidFill>
                  <a:srgbClr val="FF0000"/>
                </a:solidFill>
              </a:rPr>
              <a:t>Advantages of collaboration are growing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A7344AE0-6AB3-C54F-B8ED-E1F5E283BAE5}" type="slidenum">
              <a:rPr lang="en-US" smtClean="0"/>
              <a:pPr/>
              <a:t>2</a:t>
            </a:fld>
            <a:endParaRPr lang="en-US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IQSS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457200" y="1121328"/>
            <a:ext cx="8229600" cy="5052730"/>
          </a:xfrm>
        </p:spPr>
        <p:txBody>
          <a:bodyPr>
            <a:normAutofit/>
          </a:bodyPr>
          <a:lstStyle/>
          <a:p>
            <a:pPr marL="0" indent="0">
              <a:buClr>
                <a:schemeClr val="accent6">
                  <a:lumMod val="75000"/>
                </a:schemeClr>
              </a:buClr>
              <a:buNone/>
            </a:pPr>
            <a:r>
              <a:rPr lang="en-US" sz="2400" dirty="0" smtClean="0"/>
              <a:t>Social scientists need vastly improved infrastructure.</a:t>
            </a:r>
          </a:p>
          <a:p>
            <a:pPr marL="0" indent="0">
              <a:buClr>
                <a:schemeClr val="accent6">
                  <a:lumMod val="75000"/>
                </a:schemeClr>
              </a:buClr>
              <a:buNone/>
            </a:pPr>
            <a:endParaRPr lang="en-US" sz="2400" dirty="0"/>
          </a:p>
          <a:p>
            <a:pPr marL="0" indent="0">
              <a:buClr>
                <a:schemeClr val="accent6">
                  <a:lumMod val="75000"/>
                </a:schemeClr>
              </a:buClr>
              <a:buNone/>
            </a:pPr>
            <a:r>
              <a:rPr lang="en-US" sz="2400" dirty="0" smtClean="0"/>
              <a:t>Harvard’s response:  IQSS -- a </a:t>
            </a:r>
            <a:r>
              <a:rPr lang="en-US" sz="2400" i="1" dirty="0" smtClean="0"/>
              <a:t>hybrid organization</a:t>
            </a:r>
            <a:endParaRPr lang="en-US" sz="2400" dirty="0" smtClean="0"/>
          </a:p>
          <a:p>
            <a:pPr>
              <a:buClr>
                <a:schemeClr val="accent6">
                  <a:lumMod val="75000"/>
                </a:schemeClr>
              </a:buClr>
              <a:buFont typeface="Wingdings" charset="2"/>
              <a:buChar char="§"/>
            </a:pPr>
            <a:r>
              <a:rPr lang="en-US" sz="2400" dirty="0" smtClean="0">
                <a:solidFill>
                  <a:srgbClr val="FF0000"/>
                </a:solidFill>
              </a:rPr>
              <a:t>A traditional research center:</a:t>
            </a:r>
            <a:r>
              <a:rPr lang="en-US" sz="2400" dirty="0" smtClean="0"/>
              <a:t> facilitating research</a:t>
            </a:r>
          </a:p>
          <a:p>
            <a:pPr>
              <a:buClr>
                <a:schemeClr val="accent6">
                  <a:lumMod val="75000"/>
                </a:schemeClr>
              </a:buClr>
              <a:buFont typeface="Wingdings" charset="2"/>
              <a:buChar char="§"/>
            </a:pPr>
            <a:r>
              <a:rPr lang="en-US" sz="2400" dirty="0" smtClean="0">
                <a:solidFill>
                  <a:srgbClr val="FF0000"/>
                </a:solidFill>
              </a:rPr>
              <a:t>Part of the Harvard administration: </a:t>
            </a:r>
            <a:r>
              <a:rPr lang="en-US" sz="2400" dirty="0" smtClean="0"/>
              <a:t>building infrastructure</a:t>
            </a:r>
          </a:p>
          <a:p>
            <a:pPr>
              <a:buClr>
                <a:schemeClr val="accent6">
                  <a:lumMod val="75000"/>
                </a:schemeClr>
              </a:buClr>
              <a:buFont typeface="Wingdings" charset="2"/>
              <a:buChar char="§"/>
            </a:pPr>
            <a:r>
              <a:rPr lang="en-US" sz="2400" dirty="0" smtClean="0"/>
              <a:t>(</a:t>
            </a:r>
            <a:r>
              <a:rPr lang="en-US" sz="2400" dirty="0" smtClean="0">
                <a:solidFill>
                  <a:srgbClr val="FF0000"/>
                </a:solidFill>
              </a:rPr>
              <a:t>Synergies:</a:t>
            </a:r>
            <a:r>
              <a:rPr lang="en-US" sz="2400" dirty="0" smtClean="0"/>
              <a:t> turn administrative issues into quasi-research projects)</a:t>
            </a:r>
            <a:endParaRPr lang="en-US" sz="2400" dirty="0" smtClean="0">
              <a:solidFill>
                <a:srgbClr val="FF0000"/>
              </a:solidFill>
            </a:endParaRPr>
          </a:p>
          <a:p>
            <a:pPr>
              <a:buClr>
                <a:schemeClr val="accent6">
                  <a:lumMod val="75000"/>
                </a:schemeClr>
              </a:buClr>
              <a:buFont typeface="Wingdings" charset="2"/>
              <a:buChar char="§"/>
            </a:pPr>
            <a:endParaRPr lang="en-US" sz="2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A7344AE0-6AB3-C54F-B8ED-E1F5E283BAE5}" type="slidenum">
              <a:rPr lang="en-US" smtClean="0"/>
              <a:pPr/>
              <a:t>3</a:t>
            </a:fld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Need Bigger, Faster </a:t>
            </a:r>
            <a:r>
              <a:rPr lang="en-US" dirty="0" smtClean="0"/>
              <a:t>Computers than you can afford?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457200" y="1283447"/>
            <a:ext cx="8229600" cy="4525963"/>
          </a:xfrm>
        </p:spPr>
        <p:txBody>
          <a:bodyPr>
            <a:normAutofit/>
          </a:bodyPr>
          <a:lstStyle/>
          <a:p>
            <a:pPr marL="0" indent="0">
              <a:buClr>
                <a:schemeClr val="accent6"/>
              </a:buClr>
              <a:buNone/>
            </a:pPr>
            <a:r>
              <a:rPr lang="en-US" dirty="0" smtClean="0"/>
              <a:t>IQSS Research </a:t>
            </a:r>
            <a:r>
              <a:rPr lang="en-US" dirty="0"/>
              <a:t>Computing Environment (RCE</a:t>
            </a:r>
            <a:r>
              <a:rPr lang="en-US" dirty="0" smtClean="0"/>
              <a:t>):</a:t>
            </a:r>
            <a:endParaRPr lang="en-US" dirty="0"/>
          </a:p>
          <a:p>
            <a:pPr>
              <a:buClr>
                <a:schemeClr val="accent6">
                  <a:lumMod val="75000"/>
                </a:schemeClr>
              </a:buClr>
              <a:buFont typeface="Wingdings" pitchFamily="2" charset="2"/>
              <a:buChar char="§"/>
            </a:pPr>
            <a:r>
              <a:rPr lang="en-US" dirty="0" smtClean="0"/>
              <a:t>&gt; 1300 shared computing cores</a:t>
            </a:r>
          </a:p>
          <a:p>
            <a:pPr>
              <a:buClr>
                <a:schemeClr val="accent6">
                  <a:lumMod val="75000"/>
                </a:schemeClr>
              </a:buClr>
              <a:buFont typeface="Wingdings" pitchFamily="2" charset="2"/>
              <a:buChar char="§"/>
            </a:pPr>
            <a:r>
              <a:rPr lang="en-US" dirty="0" smtClean="0"/>
              <a:t>450 active users </a:t>
            </a:r>
          </a:p>
          <a:p>
            <a:pPr>
              <a:buClr>
                <a:schemeClr val="accent6">
                  <a:lumMod val="75000"/>
                </a:schemeClr>
              </a:buClr>
              <a:buFont typeface="Wingdings" pitchFamily="2" charset="2"/>
              <a:buChar char="§"/>
            </a:pPr>
            <a:r>
              <a:rPr lang="en-US" dirty="0" smtClean="0"/>
              <a:t>A persistent environment, sign on from anywhere</a:t>
            </a:r>
          </a:p>
          <a:p>
            <a:pPr>
              <a:buClr>
                <a:schemeClr val="accent6">
                  <a:lumMod val="75000"/>
                </a:schemeClr>
              </a:buClr>
              <a:buFont typeface="Wingdings" pitchFamily="2" charset="2"/>
              <a:buChar char="§"/>
            </a:pPr>
            <a:r>
              <a:rPr lang="en-US" dirty="0" smtClean="0"/>
              <a:t>Growing via collaborative research project (with Harvard CTO Jim Waldo and SEAS) to extend our platform to the Amazon cloud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A7344AE0-6AB3-C54F-B8ED-E1F5E283BAE5}" type="slidenum">
              <a:rPr lang="en-US" smtClean="0"/>
              <a:pPr/>
              <a:t>4</a:t>
            </a:fld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Consulting and Training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  <p:custDataLst>
              <p:tags r:id="rId3"/>
            </p:custDataLst>
          </p:nvPr>
        </p:nvSpPr>
        <p:spPr/>
        <p:txBody>
          <a:bodyPr>
            <a:normAutofit lnSpcReduction="10000"/>
          </a:bodyPr>
          <a:lstStyle/>
          <a:p>
            <a:pPr>
              <a:buClr>
                <a:srgbClr val="E37F34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rgbClr val="FF0000"/>
                </a:solidFill>
              </a:rPr>
              <a:t>Short courses: </a:t>
            </a:r>
            <a:r>
              <a:rPr lang="en-US" dirty="0" smtClean="0"/>
              <a:t>R, </a:t>
            </a:r>
            <a:r>
              <a:rPr lang="en-US" dirty="0" err="1" smtClean="0"/>
              <a:t>Stata</a:t>
            </a:r>
            <a:r>
              <a:rPr lang="en-US" dirty="0" smtClean="0"/>
              <a:t>, SAS, Numeric Data Resources, </a:t>
            </a:r>
            <a:r>
              <a:rPr lang="en-US" dirty="0" err="1" smtClean="0"/>
              <a:t>Atlas.ti</a:t>
            </a:r>
            <a:r>
              <a:rPr lang="en-US" dirty="0" smtClean="0"/>
              <a:t>, GIS, &amp; many IQSS technologies</a:t>
            </a:r>
          </a:p>
          <a:p>
            <a:pPr>
              <a:buClr>
                <a:srgbClr val="E37F34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rgbClr val="FF0000"/>
                </a:solidFill>
              </a:rPr>
              <a:t>Research consulting:</a:t>
            </a:r>
            <a:r>
              <a:rPr lang="en-US" dirty="0" smtClean="0"/>
              <a:t>  one-on-one help with data management and analysis</a:t>
            </a:r>
          </a:p>
          <a:p>
            <a:pPr>
              <a:buClr>
                <a:srgbClr val="E37F34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rgbClr val="FF0000"/>
                </a:solidFill>
              </a:rPr>
              <a:t>Survey Consulting:</a:t>
            </a:r>
            <a:r>
              <a:rPr lang="en-US" dirty="0" smtClean="0"/>
              <a:t> help with question wording, sampling, analysis, nonstandard data collection</a:t>
            </a:r>
          </a:p>
          <a:p>
            <a:pPr>
              <a:buClr>
                <a:srgbClr val="E37F34"/>
              </a:buClr>
              <a:buFont typeface="Wingdings" pitchFamily="2" charset="2"/>
              <a:buChar char="§"/>
            </a:pPr>
            <a:r>
              <a:rPr lang="en-US" dirty="0" smtClean="0"/>
              <a:t>Recently (re)grown with help from FAS</a:t>
            </a:r>
          </a:p>
          <a:p>
            <a:pPr>
              <a:buClr>
                <a:schemeClr val="accent6">
                  <a:lumMod val="60000"/>
                  <a:lumOff val="40000"/>
                </a:schemeClr>
              </a:buClr>
              <a:buFont typeface="Wingdings" pitchFamily="2" charset="2"/>
              <a:buChar char="§"/>
            </a:pPr>
            <a:endParaRPr lang="en-US" dirty="0" smtClean="0"/>
          </a:p>
          <a:p>
            <a:pPr>
              <a:buClr>
                <a:schemeClr val="accent6">
                  <a:lumMod val="60000"/>
                  <a:lumOff val="40000"/>
                </a:schemeClr>
              </a:buClr>
              <a:buFont typeface="Wingdings" pitchFamily="2" charset="2"/>
              <a:buChar char="§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A7344AE0-6AB3-C54F-B8ED-E1F5E283BAE5}" type="slidenum">
              <a:rPr lang="en-US" smtClean="0"/>
              <a:pPr/>
              <a:t>5</a:t>
            </a:fld>
            <a:endParaRPr lang="en-US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err="1" smtClean="0"/>
              <a:t>OpenScholar</a:t>
            </a:r>
            <a:r>
              <a:rPr lang="en-US" dirty="0" smtClean="0"/>
              <a:t>: Faculty &amp; Student Web sites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A7344AE0-6AB3-C54F-B8ED-E1F5E283BAE5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6" name="Picture 5" descr="Picture 1.png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8"/>
          <a:stretch>
            <a:fillRect/>
          </a:stretch>
        </p:blipFill>
        <p:spPr>
          <a:xfrm>
            <a:off x="27024" y="862852"/>
            <a:ext cx="5671150" cy="5284592"/>
          </a:xfrm>
          <a:prstGeom prst="rect">
            <a:avLst/>
          </a:prstGeom>
          <a:effectLst>
            <a:outerShdw blurRad="50800" dist="38100" dir="2700000">
              <a:srgbClr val="000000">
                <a:alpha val="43000"/>
              </a:srgbClr>
            </a:outerShdw>
          </a:effectLst>
        </p:spPr>
      </p:pic>
      <p:sp>
        <p:nvSpPr>
          <p:cNvPr id="5" name="Content Placeholder 4"/>
          <p:cNvSpPr>
            <a:spLocks noGrp="1"/>
          </p:cNvSpPr>
          <p:nvPr>
            <p:ph idx="1"/>
            <p:custDataLst>
              <p:tags r:id="rId5"/>
            </p:custDataLst>
          </p:nvPr>
        </p:nvSpPr>
        <p:spPr>
          <a:xfrm>
            <a:off x="2904996" y="1735817"/>
            <a:ext cx="6076860" cy="4525963"/>
          </a:xfrm>
          <a:solidFill>
            <a:schemeClr val="bg1"/>
          </a:solidFill>
          <a:ln>
            <a:noFill/>
          </a:ln>
        </p:spPr>
        <p:txBody>
          <a:bodyPr>
            <a:normAutofit/>
          </a:bodyPr>
          <a:lstStyle/>
          <a:p>
            <a:pPr>
              <a:buClr>
                <a:srgbClr val="E37F34"/>
              </a:buClr>
              <a:buFont typeface="Wingdings" pitchFamily="2" charset="2"/>
              <a:buChar char="§"/>
            </a:pPr>
            <a:r>
              <a:rPr lang="en-US" sz="2800" dirty="0" smtClean="0"/>
              <a:t>&gt; 800 </a:t>
            </a:r>
            <a:r>
              <a:rPr lang="en-US" sz="2800" dirty="0" smtClean="0">
                <a:solidFill>
                  <a:srgbClr val="FF0000"/>
                </a:solidFill>
              </a:rPr>
              <a:t>scholar</a:t>
            </a:r>
            <a:r>
              <a:rPr lang="en-US" sz="2800" dirty="0" smtClean="0"/>
              <a:t> sites, including 300 by faculty</a:t>
            </a:r>
          </a:p>
          <a:p>
            <a:pPr>
              <a:buClr>
                <a:srgbClr val="E37F34"/>
              </a:buClr>
              <a:buFont typeface="Wingdings" pitchFamily="2" charset="2"/>
              <a:buChar char="§"/>
            </a:pPr>
            <a:r>
              <a:rPr lang="en-US" sz="2800" dirty="0" smtClean="0"/>
              <a:t>&gt; 120 </a:t>
            </a:r>
            <a:r>
              <a:rPr lang="en-US" sz="2800" dirty="0" smtClean="0">
                <a:solidFill>
                  <a:srgbClr val="FF0000"/>
                </a:solidFill>
              </a:rPr>
              <a:t>project</a:t>
            </a:r>
            <a:r>
              <a:rPr lang="en-US" sz="2800" dirty="0" smtClean="0"/>
              <a:t> sites</a:t>
            </a:r>
          </a:p>
          <a:p>
            <a:pPr>
              <a:buClr>
                <a:srgbClr val="E37F34"/>
              </a:buClr>
              <a:buFont typeface="Wingdings" pitchFamily="2" charset="2"/>
              <a:buChar char="§"/>
            </a:pPr>
            <a:r>
              <a:rPr lang="en-US" sz="2800" dirty="0" smtClean="0"/>
              <a:t>Free at scholar.harvard.edu</a:t>
            </a:r>
          </a:p>
          <a:p>
            <a:pPr marL="457200" lvl="1" indent="0">
              <a:buClr>
                <a:srgbClr val="E37F34"/>
              </a:buClr>
              <a:buNone/>
            </a:pPr>
            <a:r>
              <a:rPr lang="en-US" sz="2000" dirty="0" smtClean="0"/>
              <a:t>($5-20K saved per site)</a:t>
            </a:r>
          </a:p>
          <a:p>
            <a:pPr>
              <a:buClr>
                <a:srgbClr val="E37F34"/>
              </a:buClr>
              <a:buFont typeface="Wingdings" pitchFamily="2" charset="2"/>
              <a:buChar char="§"/>
            </a:pPr>
            <a:r>
              <a:rPr lang="en-US" sz="2800" dirty="0" smtClean="0"/>
              <a:t>Installation at &gt; 50 other Universities</a:t>
            </a:r>
          </a:p>
          <a:p>
            <a:pPr>
              <a:buClr>
                <a:srgbClr val="E37F34"/>
              </a:buClr>
              <a:buFont typeface="Wingdings" pitchFamily="2" charset="2"/>
              <a:buChar char="§"/>
            </a:pPr>
            <a:r>
              <a:rPr lang="en-US" sz="2800" dirty="0" smtClean="0"/>
              <a:t>Growing via collaboration (with HUIT and HPAC) to extend </a:t>
            </a:r>
            <a:r>
              <a:rPr lang="en-US" sz="2800" dirty="0" err="1" smtClean="0"/>
              <a:t>OpenScholar</a:t>
            </a:r>
            <a:r>
              <a:rPr lang="en-US" sz="2800" dirty="0" smtClean="0"/>
              <a:t> to </a:t>
            </a:r>
            <a:r>
              <a:rPr lang="en-US" sz="2800" dirty="0" smtClean="0">
                <a:solidFill>
                  <a:srgbClr val="FF0000"/>
                </a:solidFill>
              </a:rPr>
              <a:t>department</a:t>
            </a:r>
            <a:r>
              <a:rPr lang="en-US" sz="2800" dirty="0" smtClean="0"/>
              <a:t> sites</a:t>
            </a:r>
            <a:endParaRPr lang="en-US" sz="2800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err="1" smtClean="0"/>
              <a:t>Dataverse</a:t>
            </a:r>
            <a:r>
              <a:rPr lang="en-US" dirty="0" smtClean="0"/>
              <a:t> Network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A7344AE0-6AB3-C54F-B8ED-E1F5E283BAE5}" type="slidenum">
              <a:rPr lang="en-US" smtClean="0"/>
              <a:pPr/>
              <a:t>7</a:t>
            </a:fld>
            <a:endParaRPr lang="en-US" dirty="0"/>
          </a:p>
        </p:txBody>
      </p:sp>
      <p:pic>
        <p:nvPicPr>
          <p:cNvPr id="6" name="Picture 5" descr="Picture 2.png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8"/>
          <a:stretch>
            <a:fillRect/>
          </a:stretch>
        </p:blipFill>
        <p:spPr>
          <a:xfrm>
            <a:off x="121601" y="849342"/>
            <a:ext cx="5870792" cy="5222781"/>
          </a:xfrm>
          <a:prstGeom prst="rect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  <a:effectLst>
            <a:outerShdw blurRad="50800" dist="38100" dir="2700000">
              <a:srgbClr val="000000">
                <a:alpha val="43000"/>
              </a:srgbClr>
            </a:outerShdw>
          </a:effectLst>
        </p:spPr>
      </p:pic>
      <p:sp>
        <p:nvSpPr>
          <p:cNvPr id="5" name="Content Placeholder 4"/>
          <p:cNvSpPr>
            <a:spLocks noGrp="1"/>
          </p:cNvSpPr>
          <p:nvPr>
            <p:ph idx="1"/>
            <p:custDataLst>
              <p:tags r:id="rId5"/>
            </p:custDataLst>
          </p:nvPr>
        </p:nvSpPr>
        <p:spPr>
          <a:xfrm>
            <a:off x="3053630" y="1585916"/>
            <a:ext cx="6090370" cy="4525963"/>
          </a:xfrm>
          <a:solidFill>
            <a:schemeClr val="bg1"/>
          </a:solidFill>
        </p:spPr>
        <p:txBody>
          <a:bodyPr>
            <a:noAutofit/>
          </a:bodyPr>
          <a:lstStyle/>
          <a:p>
            <a:pPr>
              <a:buClr>
                <a:srgbClr val="E37F34"/>
              </a:buClr>
              <a:buFont typeface="Wingdings" pitchFamily="2" charset="2"/>
              <a:buChar char="§"/>
            </a:pPr>
            <a:r>
              <a:rPr lang="en-US" sz="2800" dirty="0" smtClean="0"/>
              <a:t>Your own </a:t>
            </a:r>
            <a:r>
              <a:rPr lang="en-US" sz="2800" dirty="0" smtClean="0">
                <a:solidFill>
                  <a:srgbClr val="FF0000"/>
                </a:solidFill>
              </a:rPr>
              <a:t>easy-to-use virtual archive</a:t>
            </a:r>
          </a:p>
          <a:p>
            <a:pPr>
              <a:buClr>
                <a:srgbClr val="E37F34"/>
              </a:buClr>
              <a:buFont typeface="Wingdings" pitchFamily="2" charset="2"/>
              <a:buChar char="§"/>
            </a:pPr>
            <a:r>
              <a:rPr lang="en-US" sz="2800" dirty="0" smtClean="0"/>
              <a:t>Our installation: ~ 1000 </a:t>
            </a:r>
            <a:r>
              <a:rPr lang="en-US" sz="2800" dirty="0" err="1" smtClean="0"/>
              <a:t>dataverses</a:t>
            </a:r>
            <a:r>
              <a:rPr lang="en-US" sz="2800" dirty="0" smtClean="0"/>
              <a:t>, 41,000 studies, 671,000 files</a:t>
            </a:r>
          </a:p>
          <a:p>
            <a:pPr>
              <a:buClr>
                <a:srgbClr val="E37F34"/>
              </a:buClr>
              <a:buFont typeface="Wingdings" pitchFamily="2" charset="2"/>
              <a:buChar char="§"/>
            </a:pPr>
            <a:r>
              <a:rPr lang="en-US" sz="2800" dirty="0" smtClean="0"/>
              <a:t>&gt; 15 installations in other Universities</a:t>
            </a:r>
          </a:p>
          <a:p>
            <a:pPr>
              <a:buClr>
                <a:srgbClr val="E37F34"/>
              </a:buClr>
              <a:buFont typeface="Wingdings" pitchFamily="2" charset="2"/>
              <a:buChar char="§"/>
            </a:pPr>
            <a:r>
              <a:rPr lang="en-US" sz="2800" dirty="0" smtClean="0"/>
              <a:t>Growing via collaboration (with the Harvard Library) to expand infrastructure for diverse projects across humanities, social sciences, &amp; sciences</a:t>
            </a:r>
          </a:p>
          <a:p>
            <a:pPr>
              <a:buClr>
                <a:srgbClr val="E37F34"/>
              </a:buClr>
              <a:buFont typeface="Wingdings" pitchFamily="2" charset="2"/>
              <a:buChar char="§"/>
            </a:pPr>
            <a:endParaRPr lang="en-US" sz="2800" dirty="0" smtClean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err="1" smtClean="0"/>
              <a:t>Zelig</a:t>
            </a:r>
            <a:r>
              <a:rPr lang="en-US" dirty="0" smtClean="0"/>
              <a:t>: Everyone’s Statistical Software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  <p:custDataLst>
              <p:tags r:id="rId3"/>
            </p:custDataLst>
          </p:nvPr>
        </p:nvSpPr>
        <p:spPr/>
        <p:txBody>
          <a:bodyPr>
            <a:normAutofit fontScale="92500" lnSpcReduction="10000"/>
          </a:bodyPr>
          <a:lstStyle/>
          <a:p>
            <a:pPr>
              <a:buClr>
                <a:srgbClr val="E37F34"/>
              </a:buClr>
              <a:buFont typeface="Wingdings" pitchFamily="2" charset="2"/>
              <a:buChar char="§"/>
            </a:pPr>
            <a:r>
              <a:rPr lang="en-US" dirty="0" smtClean="0"/>
              <a:t>Easy, standardized solution to R’s power and diversity</a:t>
            </a:r>
          </a:p>
          <a:p>
            <a:pPr>
              <a:buClr>
                <a:srgbClr val="E37F34"/>
              </a:buClr>
              <a:buFont typeface="Wingdings" pitchFamily="2" charset="2"/>
              <a:buChar char="§"/>
            </a:pPr>
            <a:r>
              <a:rPr lang="en-US" dirty="0" smtClean="0"/>
              <a:t>≈100 statistical methods in common format</a:t>
            </a:r>
          </a:p>
          <a:p>
            <a:pPr>
              <a:buClr>
                <a:srgbClr val="E37F34"/>
              </a:buClr>
              <a:buFont typeface="Wingdings" pitchFamily="2" charset="2"/>
              <a:buChar char="§"/>
            </a:pPr>
            <a:r>
              <a:rPr lang="en-US" dirty="0" smtClean="0"/>
              <a:t>&gt; 100,000 users worldwide</a:t>
            </a:r>
          </a:p>
          <a:p>
            <a:pPr>
              <a:buClr>
                <a:srgbClr val="E37F34"/>
              </a:buClr>
              <a:buFont typeface="Wingdings" pitchFamily="2" charset="2"/>
              <a:buChar char="§"/>
            </a:pPr>
            <a:r>
              <a:rPr lang="en-US" dirty="0" smtClean="0"/>
              <a:t>(Optional GUI through </a:t>
            </a:r>
            <a:r>
              <a:rPr lang="en-US" dirty="0" err="1" smtClean="0"/>
              <a:t>Dataverse</a:t>
            </a:r>
            <a:r>
              <a:rPr lang="en-US" dirty="0" smtClean="0"/>
              <a:t>, no R knowledge required)</a:t>
            </a:r>
          </a:p>
          <a:p>
            <a:pPr>
              <a:buClr>
                <a:srgbClr val="E37F34"/>
              </a:buClr>
              <a:buFont typeface="Wingdings" pitchFamily="2" charset="2"/>
              <a:buChar char="§"/>
            </a:pPr>
            <a:r>
              <a:rPr lang="en-US" dirty="0" smtClean="0"/>
              <a:t>Large network effects: students </a:t>
            </a:r>
            <a:r>
              <a:rPr lang="en-US" dirty="0"/>
              <a:t>learning from each other</a:t>
            </a:r>
          </a:p>
          <a:p>
            <a:pPr>
              <a:buClr>
                <a:srgbClr val="E37F34"/>
              </a:buClr>
              <a:buFont typeface="Wingdings" pitchFamily="2" charset="2"/>
              <a:buChar char="§"/>
            </a:pPr>
            <a:r>
              <a:rPr lang="en-US" dirty="0" smtClean="0"/>
              <a:t>Growing via (open source) contributions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A7344AE0-6AB3-C54F-B8ED-E1F5E283BAE5}" type="slidenum">
              <a:rPr lang="en-US" smtClean="0"/>
              <a:pPr/>
              <a:t>8</a:t>
            </a:fld>
            <a:endParaRPr lang="en-US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Program on Automated Text Analysis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E7C3B2A5-AB57-5549-A2BD-1355D6E0A998}" type="datetime3">
              <a:rPr lang="en-US" smtClean="0"/>
              <a:pPr/>
              <a:t>15 December 2011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A7344AE0-6AB3-C54F-B8ED-E1F5E283BAE5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6" name="Picture 5" descr="Picture 3.png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9"/>
          <a:stretch>
            <a:fillRect/>
          </a:stretch>
        </p:blipFill>
        <p:spPr>
          <a:xfrm>
            <a:off x="55820" y="1354785"/>
            <a:ext cx="7623789" cy="5191060"/>
          </a:xfrm>
          <a:prstGeom prst="rect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  <a:effectLst>
            <a:outerShdw blurRad="50800" dist="38100" dir="2700000">
              <a:srgbClr val="000000">
                <a:alpha val="43000"/>
              </a:srgbClr>
            </a:outerShdw>
          </a:effectLst>
        </p:spPr>
      </p:pic>
      <p:sp>
        <p:nvSpPr>
          <p:cNvPr id="5" name="Content Placeholder 4"/>
          <p:cNvSpPr>
            <a:spLocks noGrp="1"/>
          </p:cNvSpPr>
          <p:nvPr>
            <p:ph idx="1"/>
            <p:custDataLst>
              <p:tags r:id="rId6"/>
            </p:custDataLst>
          </p:nvPr>
        </p:nvSpPr>
        <p:spPr>
          <a:xfrm>
            <a:off x="1937972" y="822323"/>
            <a:ext cx="7214724" cy="2028282"/>
          </a:xfrm>
          <a:solidFill>
            <a:schemeClr val="bg1"/>
          </a:solidFill>
        </p:spPr>
        <p:txBody>
          <a:bodyPr>
            <a:normAutofit fontScale="85000" lnSpcReduction="20000"/>
          </a:bodyPr>
          <a:lstStyle/>
          <a:p>
            <a:pPr>
              <a:buClr>
                <a:srgbClr val="E37F34"/>
              </a:buClr>
              <a:buFont typeface="Wingdings" pitchFamily="2" charset="2"/>
              <a:buChar char="§"/>
            </a:pPr>
            <a:r>
              <a:rPr lang="en-US" sz="2800" dirty="0" smtClean="0"/>
              <a:t>“Computer-assisted reading”, a new way to organize and make sense of huge amounts of unstructured text.</a:t>
            </a:r>
          </a:p>
          <a:p>
            <a:pPr>
              <a:buClr>
                <a:srgbClr val="E37F34"/>
              </a:buClr>
              <a:buFont typeface="Wingdings" pitchFamily="2" charset="2"/>
              <a:buChar char="§"/>
            </a:pPr>
            <a:r>
              <a:rPr lang="en-US" sz="2800" dirty="0" smtClean="0"/>
              <a:t>Advising with existing approaches available now</a:t>
            </a:r>
          </a:p>
          <a:p>
            <a:pPr>
              <a:buClr>
                <a:srgbClr val="E37F34"/>
              </a:buClr>
              <a:buFont typeface="Wingdings" pitchFamily="2" charset="2"/>
              <a:buChar char="§"/>
            </a:pPr>
            <a:r>
              <a:rPr lang="en-US" sz="2800" dirty="0" smtClean="0"/>
              <a:t>New approaches </a:t>
            </a:r>
            <a:r>
              <a:rPr lang="en-US" sz="2800" dirty="0"/>
              <a:t>u</a:t>
            </a:r>
            <a:r>
              <a:rPr lang="en-US" sz="2800" dirty="0" smtClean="0"/>
              <a:t>nder development, for public use in 2012</a:t>
            </a:r>
            <a:endParaRPr lang="en-US" sz="2800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3FNwIt2ELZ4vHG3EQ8slxI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DWLhvSayx8eyvSIVdOLTKa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iF9bCZNSaxEDNEPX3JFZBe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yshzeOzSBDiI17dEZIknL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jQuB8cBxSCCyZ95iUbipbK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2dlwCiY8Gs5DeBNY5CXkJ0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a2Y7l4x2YAzOhfCzjyJWa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slUtvW5GrR12xbuEaC39p6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hl7TjDOYpKUk1W46sLVHWW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vpqFUTFaEOgzXj7kAIF1Y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2kBrZAgtJNlppgGKAmhV9l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0bYRxSwLX2FSs4PeUjoGU0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1uqE4HTwLWyZgnGYZcRBF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McRIdAxN3KvhbkBF5P9oli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YUDcK68KGStDBalCaYiET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bYkI6UIXAieyfyTD7NpjTJ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COIHe14U03laLeUcOIPyf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Mec6uuMAevus3HUoctVvod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Un7pcAAB3aFQzvBKxhjMx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QIIw0OBfU3QyJiIm5zZDUr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nRkSBJnd4rX4FpScMYm87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hPdSosIj8DoqkFGV0vwPL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7Md3WcndEyi9yzuFJlVvLi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u4H4hzH7j6otqKM5e5QECs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Fe5cwQYQCi3a3ZOrfk6t4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5gL5bggaBj0PryPRZRmFIG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BWTsxxPLHTzQxqIAN8cosQ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9wQDTTL60W31tLaP19hxpv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TAdlmEiHsd0LMmBUDW0ASC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MvXXpY726UqECfqyw7OjuP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1IZOd7wlxODhNHopfkAp76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7Kmt5qTMz8XufXBK0wLmC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1lrI97RuI4IUoR3RDqVE2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xLJ38V8WFMKlhfFZdBDM5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8Qd9rDzATmJH6oULVi1hQ3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zR6xTn5PIzXcBu0FdU8al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bGKFWRvCCKc5AEhk6FdOw0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89cihVDNnISTnamSWvAd6O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70QIl7eVmPaxBtEAAZOnu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cHg6YeJHejUjo5irciG8Nw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4dDKoiVZdhrgUjzBmSvd7v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gednm9nH8fHFC3tdPqMe5D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7aYRAVNCzoyWox1WLCw8c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zeGv7825rTqCm5dnhMLkC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Y1tNAvMVH4zk72MEl6wPkh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g465GOt0CzuFyVimtNLx8v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8k1sNzuPKNzrXBo2seBqgQ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7Gwh5VjYz5ZLWM3d0UvNPH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66YGXqlxVHfhckVwtzvLet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cFCYedHUt1qAqipYSD29h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EzIiuqWh3sCEL0ks7keNL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gMKvd4BC8ck9G02fVIgXcX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XYLxoDqwIVuKoNYMhllEVg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u50idbBXPzjOLKGGYcCto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WBeg9rUCx1HGgsnldl6XF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mpOZQUQHLDwNIAklC9J5G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a5Zc2AFnrjMTP8o3W2a3c1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75uejCZhnqZLwf36Qff5I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UMqjYhgjWUt9NS7ymlKs1p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sQnROSVjNWVycj3UklIYqw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CJmWytTvDHujzW6tonD6w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dfFNus1oJ3ZWkL8rVnPTrh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IZtYdSkAMpYotG831S6TD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unebY1s0Nd5VoXN1uNwptc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wmmELMkO1koedCfMfRRAZc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Ts5Jk2x4At9iQSOjfFFZcL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W7DdyfwffGGh7oLwV0QmO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x9JbLHyEyTdksUz1rigWKU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4VLmXVBbUZZ8UVZ9gPwVVg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4wpUKeenIf0D5OppJC3mYd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kZD2i2qqOYNQfW3bnXwgK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7hPaJQ6TSzhRb5U6cVliPc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EiYasFrGpsXAdINRzbkwWp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Y4R94b1aYUVCxbyoqsc9P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TAScjkmaXiffNZ6BwmunhY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i5gF0MU4KfF5tZWLQF01C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nJbsNT5HMyUVA63Emn2ev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Ae441LTFAb3AsGlDmAbvn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Z7UDBzBEIgX3CIwuxZ0Y3t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7axpQIbiCYo9nCgPbku23h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XRXowaPn2fsw0K5cJTsqEZ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tkUdHOGu0pPcGrrb1teV8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QBwKYABADDYbu4CX7zmKs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7bxoKiHqWp3wLtjGXP5TpL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Vf4GgUiO8Gs4bg34sGVqtS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hkacpgCC30AJV4XQ9AV3V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MEbf0d6dty4dRQrNnByVB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1FId7pldjv0e9rgk77dH4S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7qtWz5eJfkXfxo9teLmA6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178KBUuwQQiYolQR97mImK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TGpiVNclapM5cfcFYtabmF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wdo4JQ9gh7s8L1NOuy0YkA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3f08s9KwSweacTQ3mbT7E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WO8WOFmsu0G3dWywinjBQB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D3ubRaYCbnkVLlPIHH7xAz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BxQBUDuDMrtNqbwXAYMUH8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Tfqy1kEuMA43rXkgfk7yAT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xWLeUDitrsftUwAjhTZ4lL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Uay2qA0lo5PGkqs82nXYQj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udwV4aiEfajjL7DB4cOrRW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wOBVlrXwsqZhOiurVLCEz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3LKoLLg1JWaBp1ePEFTqyn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mQiFBZmntEllOa84IbGVir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gk8EPyW1deEat2RwzGHvIt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OGohfCh5Id1Fvpg6WI4HJW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8OwrftJZq0KRK9I3D80uuZ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5y1yv8u1HRALzUVf2i74ZB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0JTOQnqKXCrv6KFwSCuKBE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qf2Yn6go0KnlHe7Jxb4lwp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yWWRYrZ8bVBUdr4RRAlH1c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Dc9XuSmq8NJCcX0uUV5Z9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Ms6jjTOnBHA0G61v7OpSzs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7yHqbcbOoqsULKD2ueTrWu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M0FEFkuZPomauLE76kNjU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CkVwKsHjxL8QrOUGPY2sxf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JQMqmtRcJcczAq2jAZPYBR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bRSuJxi45edmB5Kj6drl1W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L2Ad9s8oOesuqsQ4XhPTta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DSduDwo2CyEREVyRJjTF6X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dOXzhSCwfPfd0hfUMG2BF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1pHyAup7Y3lGv4xKvD8pMt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891</TotalTime>
  <Words>650</Words>
  <Application>Microsoft Office PowerPoint</Application>
  <PresentationFormat>On-screen Show (4:3)</PresentationFormat>
  <Paragraphs>114</Paragraphs>
  <Slides>11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The Institute of Quantitative Social Science</vt:lpstr>
      <vt:lpstr>The Social Science Data Revolution</vt:lpstr>
      <vt:lpstr>IQSS </vt:lpstr>
      <vt:lpstr>Need Bigger, Faster Computers than you can afford?</vt:lpstr>
      <vt:lpstr>Consulting and Training</vt:lpstr>
      <vt:lpstr>OpenScholar: Faculty &amp; Student Web sites</vt:lpstr>
      <vt:lpstr>Dataverse Network</vt:lpstr>
      <vt:lpstr>Zelig: Everyone’s Statistical Software</vt:lpstr>
      <vt:lpstr>Program on Automated Text Analysis</vt:lpstr>
      <vt:lpstr>Grants Administration</vt:lpstr>
      <vt:lpstr>IQSS Activities Build a Community of Scholars </vt:lpstr>
    </vt:vector>
  </TitlesOfParts>
  <Company>Harvard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Merce Crosas</dc:creator>
  <cp:lastModifiedBy>Gary King</cp:lastModifiedBy>
  <cp:revision>59</cp:revision>
  <dcterms:created xsi:type="dcterms:W3CDTF">2011-12-13T23:03:55Z</dcterms:created>
  <dcterms:modified xsi:type="dcterms:W3CDTF">2011-12-15T15:26:33Z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Google.Documents.DocumentId">
    <vt:lpwstr>1eKcOlxO6C-pC-SvU_N6is_EYUd455MHW4P320EWLFw8</vt:lpwstr>
  </property>
  <property fmtid="{D5CDD505-2E9C-101B-9397-08002B2CF9AE}" pid="3" name="Google.Documents.RevisionId">
    <vt:lpwstr>12942815523155315111</vt:lpwstr>
  </property>
  <property fmtid="{D5CDD505-2E9C-101B-9397-08002B2CF9AE}" pid="4" name="Google.Documents.PreviousRevisionId">
    <vt:lpwstr>10087033128193487281</vt:lpwstr>
  </property>
  <property fmtid="{D5CDD505-2E9C-101B-9397-08002B2CF9AE}" pid="5" name="Google.Documents.PluginVersion">
    <vt:lpwstr>2.0.2424.7283</vt:lpwstr>
  </property>
  <property fmtid="{D5CDD505-2E9C-101B-9397-08002B2CF9AE}" pid="6" name="Google.Documents.MergeIncapabilityFlags">
    <vt:i4>0</vt:i4>
  </property>
  <property fmtid="{D5CDD505-2E9C-101B-9397-08002B2CF9AE}" pid="7" name="Google.Documents.Tracking">
    <vt:lpwstr>true</vt:lpwstr>
  </property>
</Properties>
</file>